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2"/>
  </p:handoutMasterIdLst>
  <p:sldIdLst>
    <p:sldId id="308" r:id="rId3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9" r:id="rId36"/>
    <p:sldId id="312" r:id="rId37"/>
    <p:sldId id="310" r:id="rId38"/>
    <p:sldId id="311" r:id="rId39"/>
    <p:sldId id="313" r:id="rId40"/>
    <p:sldId id="314" r:id="rId41"/>
    <p:sldId id="316" r:id="rId42"/>
    <p:sldId id="315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5" r:id="rId51"/>
  </p:sldIdLst>
  <p:sldSz cx="12192000" cy="6858000"/>
  <p:notesSz cx="6858000" cy="9144000"/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9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tags" Target="tags/tag188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1.xml"/><Relationship Id="rId3" Type="http://schemas.openxmlformats.org/officeDocument/2006/relationships/image" Target="../media/image9.png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4.xml"/><Relationship Id="rId3" Type="http://schemas.openxmlformats.org/officeDocument/2006/relationships/image" Target="../media/image10.png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7.xml"/><Relationship Id="rId3" Type="http://schemas.openxmlformats.org/officeDocument/2006/relationships/image" Target="../media/image11.png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0.xml"/><Relationship Id="rId3" Type="http://schemas.openxmlformats.org/officeDocument/2006/relationships/image" Target="../media/image12.png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3.xml"/><Relationship Id="rId3" Type="http://schemas.openxmlformats.org/officeDocument/2006/relationships/image" Target="../media/image13.png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6.xml"/><Relationship Id="rId3" Type="http://schemas.openxmlformats.org/officeDocument/2006/relationships/image" Target="../media/image14.png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9.xml"/><Relationship Id="rId3" Type="http://schemas.openxmlformats.org/officeDocument/2006/relationships/image" Target="../media/image15.png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2.xml"/><Relationship Id="rId3" Type="http://schemas.openxmlformats.org/officeDocument/2006/relationships/image" Target="../media/image16.png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5.xml"/><Relationship Id="rId3" Type="http://schemas.openxmlformats.org/officeDocument/2006/relationships/image" Target="../media/image17.png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8.xml"/><Relationship Id="rId3" Type="http://schemas.openxmlformats.org/officeDocument/2006/relationships/image" Target="../media/image18.png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7.xml"/><Relationship Id="rId3" Type="http://schemas.openxmlformats.org/officeDocument/2006/relationships/image" Target="../media/image1.png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1.xml"/><Relationship Id="rId3" Type="http://schemas.openxmlformats.org/officeDocument/2006/relationships/image" Target="../media/image19.png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4.xml"/><Relationship Id="rId3" Type="http://schemas.openxmlformats.org/officeDocument/2006/relationships/image" Target="../media/image20.png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7.xml"/><Relationship Id="rId3" Type="http://schemas.openxmlformats.org/officeDocument/2006/relationships/image" Target="../media/image21.png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0.xml"/><Relationship Id="rId3" Type="http://schemas.openxmlformats.org/officeDocument/2006/relationships/image" Target="../media/image22.png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3.xml"/><Relationship Id="rId3" Type="http://schemas.openxmlformats.org/officeDocument/2006/relationships/image" Target="../media/image23.png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6.xml"/><Relationship Id="rId3" Type="http://schemas.openxmlformats.org/officeDocument/2006/relationships/image" Target="../media/image24.png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9.xml"/><Relationship Id="rId3" Type="http://schemas.openxmlformats.org/officeDocument/2006/relationships/image" Target="../media/image25.png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2.xml"/><Relationship Id="rId3" Type="http://schemas.openxmlformats.org/officeDocument/2006/relationships/image" Target="../media/image26.png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5.xml"/><Relationship Id="rId3" Type="http://schemas.openxmlformats.org/officeDocument/2006/relationships/image" Target="../media/image27.png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8.xml"/><Relationship Id="rId3" Type="http://schemas.openxmlformats.org/officeDocument/2006/relationships/image" Target="../media/image28.png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0.xml"/><Relationship Id="rId4" Type="http://schemas.openxmlformats.org/officeDocument/2006/relationships/image" Target="../media/image1.png"/><Relationship Id="rId3" Type="http://schemas.openxmlformats.org/officeDocument/2006/relationships/image" Target="../media/image2.png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1.xml"/><Relationship Id="rId3" Type="http://schemas.openxmlformats.org/officeDocument/2006/relationships/image" Target="../media/image29.png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4.xml"/><Relationship Id="rId3" Type="http://schemas.openxmlformats.org/officeDocument/2006/relationships/image" Target="../media/image30.png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5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8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image" Target="../media/image38.png"/><Relationship Id="rId2" Type="http://schemas.openxmlformats.org/officeDocument/2006/relationships/tags" Target="../tags/tag160.xml"/><Relationship Id="rId1" Type="http://schemas.openxmlformats.org/officeDocument/2006/relationships/tags" Target="../tags/tag159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4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7.xml"/><Relationship Id="rId3" Type="http://schemas.openxmlformats.org/officeDocument/2006/relationships/image" Target="../media/image41.png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6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1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tags" Target="../tags/tag170.xml"/><Relationship Id="rId1" Type="http://schemas.openxmlformats.org/officeDocument/2006/relationships/tags" Target="../tags/tag169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4.xml"/><Relationship Id="rId3" Type="http://schemas.openxmlformats.org/officeDocument/2006/relationships/image" Target="../media/image49.png"/><Relationship Id="rId2" Type="http://schemas.openxmlformats.org/officeDocument/2006/relationships/tags" Target="../tags/tag173.xml"/><Relationship Id="rId1" Type="http://schemas.openxmlformats.org/officeDocument/2006/relationships/tags" Target="../tags/tag17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Relationship Id="rId3" Type="http://schemas.openxmlformats.org/officeDocument/2006/relationships/image" Target="../media/image3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0.xml"/><Relationship Id="rId3" Type="http://schemas.openxmlformats.org/officeDocument/2006/relationships/image" Target="../media/image52.png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1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83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8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5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6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7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6.xml"/><Relationship Id="rId3" Type="http://schemas.openxmlformats.org/officeDocument/2006/relationships/image" Target="../media/image4.png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9.xml"/><Relationship Id="rId3" Type="http://schemas.openxmlformats.org/officeDocument/2006/relationships/image" Target="../media/image5.png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2.xml"/><Relationship Id="rId3" Type="http://schemas.openxmlformats.org/officeDocument/2006/relationships/image" Target="../media/image6.png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5.xml"/><Relationship Id="rId3" Type="http://schemas.openxmlformats.org/officeDocument/2006/relationships/image" Target="../media/image7.png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8.xml"/><Relationship Id="rId3" Type="http://schemas.openxmlformats.org/officeDocument/2006/relationships/image" Target="../media/image8.png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69925" y="545465"/>
            <a:ext cx="10400665" cy="636270"/>
          </a:xfrm>
        </p:spPr>
        <p:txBody>
          <a:bodyPr/>
          <a:lstStyle/>
          <a:p>
            <a:r>
              <a:rPr lang="zh-CN" altLang="zh-CN" sz="3600"/>
              <a:t>Reporting</a:t>
            </a:r>
            <a:endParaRPr lang="zh-CN" altLang="zh-CN" sz="36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69925" y="1444625"/>
            <a:ext cx="10852150" cy="4208145"/>
          </a:xfrm>
        </p:spPr>
        <p:txBody>
          <a:bodyPr/>
          <a:lstStyle/>
          <a:p>
            <a:pPr algn="l"/>
            <a:r>
              <a:rPr lang="en-US" altLang="zh-CN"/>
              <a:t>1.baseline:Sift</a:t>
            </a:r>
            <a:r>
              <a:rPr lang="zh-CN" altLang="en-US"/>
              <a:t>、</a:t>
            </a:r>
            <a:r>
              <a:rPr lang="en-US" altLang="zh-CN"/>
              <a:t>HOG</a:t>
            </a:r>
            <a:r>
              <a:rPr lang="zh-CN" altLang="en-US"/>
              <a:t>、</a:t>
            </a:r>
            <a:r>
              <a:rPr lang="en-US" altLang="zh-CN"/>
              <a:t>Gabor;</a:t>
            </a:r>
            <a:endParaRPr lang="en-US" altLang="zh-CN"/>
          </a:p>
          <a:p>
            <a:pPr algn="l"/>
            <a:r>
              <a:rPr lang="en-US" altLang="zh-CN"/>
              <a:t>2.one app visualization;</a:t>
            </a:r>
            <a:endParaRPr lang="en-US" altLang="zh-CN"/>
          </a:p>
          <a:p>
            <a:pPr algn="l"/>
            <a:r>
              <a:rPr lang="en-US" altLang="zh-CN"/>
              <a:t>3.5 apps estimation: K-means</a:t>
            </a:r>
            <a:r>
              <a:rPr lang="zh-CN" altLang="en-US"/>
              <a:t>、</a:t>
            </a:r>
            <a:r>
              <a:rPr lang="en-US" altLang="zh-CN">
                <a:sym typeface="+mn-ea"/>
              </a:rPr>
              <a:t>Hierarchical;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/>
              <a:t>4.onother  normalization;</a:t>
            </a:r>
            <a:endParaRPr lang="en-US" altLang="zh-CN"/>
          </a:p>
          <a:p>
            <a:pPr algn="l"/>
            <a:r>
              <a:rPr lang="en-US" altLang="zh-CN"/>
              <a:t>5.design-style;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69882" y="3580765"/>
            <a:ext cx="10852237" cy="950984"/>
          </a:xfrm>
        </p:spPr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L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228600"/>
            <a:ext cx="7315200" cy="6400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14385" y="1491615"/>
            <a:ext cx="34848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rPr lang="zh-CN" altLang="en-US"/>
              <a:t>L2_max: 426.56223</a:t>
            </a:r>
            <a:endParaRPr lang="zh-CN" altLang="en-US"/>
          </a:p>
          <a:p>
            <a:pPr algn="l"/>
            <a:r>
              <a:rPr lang="zh-CN" altLang="en-US"/>
              <a:t>L2_min: -618.4571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reduced_data_max: 0.6912007</a:t>
            </a:r>
            <a:endParaRPr lang="zh-CN" altLang="en-US"/>
          </a:p>
          <a:p>
            <a:pPr algn="l"/>
            <a:r>
              <a:rPr lang="zh-CN" altLang="en-US"/>
              <a:t>reduced_data_min: -0.38675135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5ffa70e9ada65ffb6705cc0de1784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161925"/>
            <a:ext cx="7458075" cy="6534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14385" y="1461770"/>
            <a:ext cx="33959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rPr lang="zh-CN" altLang="en-US"/>
              <a:t>SIFT_min: 0</a:t>
            </a:r>
            <a:endParaRPr lang="zh-CN" altLang="en-US"/>
          </a:p>
          <a:p>
            <a:pPr algn="l"/>
            <a:r>
              <a:rPr lang="zh-CN" altLang="en-US"/>
              <a:t>SIFT_max: 41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reduced_SIFT_max: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1.5587298987156344</a:t>
            </a:r>
            <a:endParaRPr lang="zh-CN" altLang="en-US"/>
          </a:p>
          <a:p>
            <a:pPr algn="l"/>
            <a:r>
              <a:rPr lang="zh-CN" altLang="en-US"/>
              <a:t>reduced_SIFT_min: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-0.7341405881048972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f22423b799a0e270a3635097cd40d1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222250"/>
            <a:ext cx="7439025" cy="6591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14385" y="1491615"/>
            <a:ext cx="36118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rPr lang="zh-CN" altLang="en-US"/>
              <a:t>HOG_min: 0</a:t>
            </a:r>
            <a:endParaRPr lang="zh-CN" altLang="en-US"/>
          </a:p>
          <a:p>
            <a:pPr algn="l"/>
            <a:r>
              <a:rPr lang="zh-CN" altLang="en-US"/>
              <a:t>HOG_max: 0.9999878420929643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reduced_HOG_max: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2.4850469434272973</a:t>
            </a:r>
            <a:endParaRPr lang="zh-CN" altLang="en-US"/>
          </a:p>
          <a:p>
            <a:pPr algn="l"/>
            <a:r>
              <a:rPr lang="zh-CN" altLang="en-US"/>
              <a:t>reduced_HOG_min: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-2.2089050400955337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d0d9546ac96e0c34280fe8a30bd9e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15" y="371475"/>
            <a:ext cx="7000875" cy="6115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14385" y="1491615"/>
            <a:ext cx="359918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rPr lang="zh-CN" altLang="en-US"/>
              <a:t>Gabor_min: 0.</a:t>
            </a:r>
            <a:r>
              <a:rPr lang="en-US" altLang="zh-CN"/>
              <a:t>0</a:t>
            </a:r>
            <a:endParaRPr lang="en-US" altLang="zh-CN"/>
          </a:p>
          <a:p>
            <a:pPr algn="l"/>
            <a:r>
              <a:rPr lang="zh-CN" altLang="en-US"/>
              <a:t>Gabor_max: </a:t>
            </a:r>
            <a:r>
              <a:rPr lang="zh-CN" altLang="en-US">
                <a:sym typeface="+mn-ea"/>
              </a:rPr>
              <a:t>0.169626051348187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reduced_Gabor_max: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19.038544573880714</a:t>
            </a:r>
            <a:endParaRPr lang="zh-CN" altLang="en-US"/>
          </a:p>
          <a:p>
            <a:pPr algn="l"/>
            <a:r>
              <a:rPr lang="zh-CN" altLang="en-US"/>
              <a:t>reduced_Gabor_min:</a:t>
            </a:r>
            <a:endParaRPr lang="zh-CN" altLang="en-US"/>
          </a:p>
          <a:p>
            <a:pPr algn="l"/>
            <a:r>
              <a:rPr lang="zh-CN" altLang="en-US"/>
              <a:t> </a:t>
            </a:r>
            <a:r>
              <a:rPr lang="en-US" altLang="zh-CN"/>
              <a:t>	</a:t>
            </a:r>
            <a:r>
              <a:rPr lang="zh-CN" altLang="en-US"/>
              <a:t>-6.312662996148885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338826cd496abebc357eae21d455bf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0" y="384810"/>
            <a:ext cx="10113645" cy="6276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21410" y="138430"/>
            <a:ext cx="284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3.</a:t>
            </a:r>
            <a:r>
              <a:rPr lang="zh-CN" altLang="en-US"/>
              <a:t>app.quiktrip.com.quiktrip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Figure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10" y="228600"/>
            <a:ext cx="7315200" cy="6400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14385" y="1491615"/>
            <a:ext cx="348488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t>L2&amp;Dropout_max: 1083.254</a:t>
            </a:r>
          </a:p>
          <a:p>
            <a:pPr algn="l"/>
            <a:r>
              <a:t>L2&amp;Dropout_min: -1330.578</a:t>
            </a: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reduced_data_max: 1.4276307</a:t>
            </a:r>
            <a:endParaRPr lang="zh-CN" altLang="en-US"/>
          </a:p>
          <a:p>
            <a:pPr algn="l"/>
            <a:r>
              <a:rPr lang="zh-CN" altLang="en-US"/>
              <a:t>reduced_data_min: -0.72087324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Figure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228600"/>
            <a:ext cx="7315200" cy="6400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14385" y="1491615"/>
            <a:ext cx="348488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t>L2_max: 449.14212</a:t>
            </a:r>
          </a:p>
          <a:p>
            <a:pPr algn="l"/>
            <a:r>
              <a:t>L2_min: -804.1384</a:t>
            </a: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reduced_data_max: 0.7377035</a:t>
            </a:r>
            <a:endParaRPr lang="zh-CN" altLang="en-US"/>
          </a:p>
          <a:p>
            <a:pPr algn="l"/>
            <a:r>
              <a:rPr lang="zh-CN" altLang="en-US"/>
              <a:t>reduced_data_min: -0.26347923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afc20157a93b7de2b4248dac9dbfb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65" y="271145"/>
            <a:ext cx="7210425" cy="6315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14385" y="1491615"/>
            <a:ext cx="339598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t>SIFT_min: 0</a:t>
            </a:r>
          </a:p>
          <a:p>
            <a:pPr algn="l"/>
            <a:r>
              <a:t>SIFT_max: 47</a:t>
            </a: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reduced_SIFT_max: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1.0299376962442568</a:t>
            </a:r>
            <a:endParaRPr lang="zh-CN" altLang="en-US"/>
          </a:p>
          <a:p>
            <a:pPr algn="l"/>
            <a:r>
              <a:rPr lang="zh-CN" altLang="en-US"/>
              <a:t>reduced_SIFT_min: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-0.5199072514613841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48ccb9a2254696db925640ca06bb9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70" y="290830"/>
            <a:ext cx="7191375" cy="62769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14385" y="1491615"/>
            <a:ext cx="36118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t>HOG_min: 0</a:t>
            </a:r>
          </a:p>
          <a:p>
            <a:pPr algn="l"/>
            <a:r>
              <a:t>HOG_max: 0.9998461775055109</a:t>
            </a: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reduced_HOG_max: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3.1782499309183647</a:t>
            </a:r>
            <a:endParaRPr lang="zh-CN" altLang="en-US"/>
          </a:p>
          <a:p>
            <a:pPr algn="l"/>
            <a:r>
              <a:rPr lang="zh-CN" altLang="en-US"/>
              <a:t>reduced_HOG_min:</a:t>
            </a:r>
            <a:endParaRPr lang="zh-CN" altLang="en-US"/>
          </a:p>
          <a:p>
            <a:pPr algn="l"/>
            <a:r>
              <a:rPr lang="zh-CN" altLang="en-US"/>
              <a:t> </a:t>
            </a:r>
            <a:r>
              <a:rPr lang="en-US" altLang="zh-CN"/>
              <a:t>	</a:t>
            </a:r>
            <a:r>
              <a:rPr lang="zh-CN" altLang="en-US"/>
              <a:t>-2.2391063672877256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4a3a90b114e801146cae7587974b2a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20" y="307340"/>
            <a:ext cx="7149465" cy="62433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14385" y="1491615"/>
            <a:ext cx="385318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t>Gabor_min: 0.0</a:t>
            </a:r>
          </a:p>
          <a:p>
            <a:pPr algn="l"/>
            <a:r>
              <a:t>Gabor_max: 0.18327439998750675</a:t>
            </a: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reduced_Gabor_max: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16.148804309596933</a:t>
            </a:r>
            <a:endParaRPr lang="zh-CN" altLang="en-US"/>
          </a:p>
          <a:p>
            <a:pPr algn="l"/>
            <a:r>
              <a:rPr lang="zh-CN" altLang="en-US"/>
              <a:t>reduced_Gabor_min:</a:t>
            </a:r>
            <a:endParaRPr lang="zh-CN" altLang="en-US"/>
          </a:p>
          <a:p>
            <a:pPr algn="l"/>
            <a:r>
              <a:rPr lang="zh-CN" altLang="en-US"/>
              <a:t> </a:t>
            </a:r>
            <a:r>
              <a:rPr lang="en-US" altLang="zh-CN"/>
              <a:t>	</a:t>
            </a:r>
            <a:r>
              <a:rPr lang="zh-CN" altLang="en-US"/>
              <a:t>-7.481005484550179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9ec2b45a71ebe580a6a14512d614b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1334135"/>
            <a:ext cx="10300335" cy="4189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96695" y="694690"/>
            <a:ext cx="36963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1.</a:t>
            </a:r>
            <a:r>
              <a:rPr lang="zh-CN" altLang="en-US"/>
              <a:t>afzkl.development.mVideoPlayer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8" name="图片 7" descr="62c0bcb85f6c4cd5f61eb5bc709915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5" y="1351915"/>
            <a:ext cx="11035030" cy="41548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72185" y="639445"/>
            <a:ext cx="2633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4..</a:t>
            </a:r>
            <a:r>
              <a:rPr lang="zh-CN" altLang="en-US"/>
              <a:t>audio.mp3.mp3player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14385" y="1491615"/>
            <a:ext cx="34848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t>L2&amp;Dropout_max: 894.8831</a:t>
            </a:r>
          </a:p>
          <a:p>
            <a:pPr algn="l"/>
            <a:r>
              <a:t>L2&amp;Dropout_min: -1082.8407</a:t>
            </a: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reduced_data_max: 2.188008</a:t>
            </a:r>
            <a:endParaRPr lang="zh-CN" altLang="en-US"/>
          </a:p>
          <a:p>
            <a:pPr algn="l"/>
            <a:r>
              <a:rPr lang="zh-CN" altLang="en-US"/>
              <a:t>reduced_data_min: -0.95046186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  <p:pic>
        <p:nvPicPr>
          <p:cNvPr id="5" name="图片 4" descr="Figure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228600"/>
            <a:ext cx="7315200" cy="64008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Figure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228600"/>
            <a:ext cx="7315200" cy="6400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14385" y="1491615"/>
            <a:ext cx="335788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t>L2_max: 309.17972</a:t>
            </a:r>
          </a:p>
          <a:p>
            <a:pPr algn="l"/>
            <a:r>
              <a:t>L2_min: -413.51624</a:t>
            </a: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reduced_data_max: 0.747786</a:t>
            </a:r>
            <a:endParaRPr lang="zh-CN" altLang="en-US"/>
          </a:p>
          <a:p>
            <a:pPr algn="l"/>
            <a:r>
              <a:rPr lang="zh-CN" altLang="en-US"/>
              <a:t>reduced_data_min: -0.6265093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5" name="图片 4" descr="34d0e319a27f76f4a605049900395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346710"/>
            <a:ext cx="7444740" cy="64522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14385" y="1491615"/>
            <a:ext cx="352298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t>SIFT_min: 0</a:t>
            </a:r>
          </a:p>
          <a:p>
            <a:pPr algn="l"/>
            <a:r>
              <a:t>SIFT_max: 19</a:t>
            </a: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reduced_SIFT_max: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2.2534774316888653</a:t>
            </a:r>
            <a:endParaRPr lang="zh-CN" altLang="en-US"/>
          </a:p>
          <a:p>
            <a:pPr algn="l"/>
            <a:r>
              <a:rPr lang="zh-CN" altLang="en-US"/>
              <a:t>reduced_SIFT_min: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-0.43227694929697985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5" name="图片 4" descr="d351c230fe54d81e556a949eb9779b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276860"/>
            <a:ext cx="7219950" cy="64033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14385" y="1491615"/>
            <a:ext cx="361188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t>HOG_min: 0</a:t>
            </a:r>
          </a:p>
          <a:p>
            <a:pPr algn="l"/>
            <a:r>
              <a:t>HOG_max: 0.9998666844473713</a:t>
            </a: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reduced_HOG_max:</a:t>
            </a:r>
            <a:endParaRPr lang="zh-CN" altLang="en-US"/>
          </a:p>
          <a:p>
            <a:pPr algn="l"/>
            <a:r>
              <a:rPr lang="zh-CN" altLang="en-US"/>
              <a:t> </a:t>
            </a:r>
            <a:r>
              <a:rPr lang="en-US" altLang="zh-CN"/>
              <a:t>	</a:t>
            </a:r>
            <a:r>
              <a:rPr lang="zh-CN" altLang="en-US"/>
              <a:t>2.747439897689919</a:t>
            </a:r>
            <a:endParaRPr lang="zh-CN" altLang="en-US"/>
          </a:p>
          <a:p>
            <a:pPr algn="l"/>
            <a:r>
              <a:rPr lang="zh-CN" altLang="en-US"/>
              <a:t>reduced_HOG_min: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-1.7722706337655985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8" name="图片 7" descr="145d4d69c417deb7cfa70e106605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350520"/>
            <a:ext cx="7263130" cy="64674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14385" y="1491615"/>
            <a:ext cx="3975735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t>Gabor_min: 7.292113332654475e-07</a:t>
            </a:r>
          </a:p>
          <a:p>
            <a:pPr algn="l"/>
            <a:r>
              <a:t>Gabor_max: 0.19653068139269525</a:t>
            </a: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reduced_Gabor_max: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16.64006431224217</a:t>
            </a:r>
            <a:endParaRPr lang="zh-CN" altLang="en-US"/>
          </a:p>
          <a:p>
            <a:pPr algn="l"/>
            <a:r>
              <a:rPr lang="zh-CN" altLang="en-US"/>
              <a:t>reduced_Gabor_min: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-4.47676811686313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01c71a5c0bc7e3afda8abb3730c3c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" y="1189355"/>
            <a:ext cx="11075670" cy="36963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54785" y="583565"/>
            <a:ext cx="2672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5..</a:t>
            </a:r>
            <a:r>
              <a:rPr lang="zh-CN" altLang="en-US"/>
              <a:t>br.com.brainweb.ifood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Figure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90" y="228600"/>
            <a:ext cx="7315200" cy="6400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14385" y="1491615"/>
            <a:ext cx="335788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t>L2&amp;Dropout_max: 1058.3424</a:t>
            </a:r>
          </a:p>
          <a:p>
            <a:pPr algn="l"/>
            <a:r>
              <a:t>L2&amp;Dropout_min: -1311.2222</a:t>
            </a: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rreduced_data_max: 1.092189</a:t>
            </a:r>
            <a:endParaRPr lang="zh-CN" altLang="en-US"/>
          </a:p>
          <a:p>
            <a:pPr algn="l"/>
            <a:r>
              <a:rPr lang="zh-CN" altLang="en-US"/>
              <a:t>reduced_data_min: -0.5969271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Figure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45" y="228600"/>
            <a:ext cx="7315200" cy="6400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14385" y="1491615"/>
            <a:ext cx="347218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t>L2_max: 1142.3146</a:t>
            </a:r>
          </a:p>
          <a:p>
            <a:pPr algn="l"/>
            <a:r>
              <a:t>L2_min: -729.38837</a:t>
            </a: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reduced_data_max: 0.70852023</a:t>
            </a:r>
            <a:endParaRPr lang="zh-CN" altLang="en-US"/>
          </a:p>
          <a:p>
            <a:pPr algn="l"/>
            <a:r>
              <a:rPr lang="zh-CN" altLang="en-US"/>
              <a:t>reduced_data_min: -0.4032966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77bfecb46e0fe5baad541e97fa3bdf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15" y="195580"/>
            <a:ext cx="7419975" cy="64674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14385" y="1491615"/>
            <a:ext cx="3378835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t>SIFT_min: 0</a:t>
            </a:r>
          </a:p>
          <a:p>
            <a:pPr algn="l"/>
            <a:r>
              <a:t>SIFT_max: 19</a:t>
            </a: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reduced_SIFT_max: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0.9625763361435441</a:t>
            </a:r>
            <a:endParaRPr lang="zh-CN" altLang="en-US"/>
          </a:p>
          <a:p>
            <a:pPr algn="l"/>
            <a:r>
              <a:rPr lang="zh-CN" altLang="en-US"/>
              <a:t>reduced_SIFT_min: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-0.7380112243056606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L2_Dropou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228600"/>
            <a:ext cx="7315200" cy="6400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14385" y="1491615"/>
            <a:ext cx="34848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rPr lang="zh-CN" altLang="en-US"/>
              <a:t>L2&amp;Dropout_max: 1003.0832</a:t>
            </a:r>
            <a:endParaRPr lang="zh-CN" altLang="en-US"/>
          </a:p>
          <a:p>
            <a:pPr algn="l"/>
            <a:r>
              <a:rPr lang="zh-CN" altLang="en-US"/>
              <a:t>L2&amp;Dropout_min: -1141.9109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reduced_data_max: 2.1179225</a:t>
            </a:r>
            <a:endParaRPr lang="zh-CN" altLang="en-US"/>
          </a:p>
          <a:p>
            <a:pPr algn="l"/>
            <a:r>
              <a:rPr lang="zh-CN" altLang="en-US"/>
              <a:t>reduced_data_min: -0.59648657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444865" y="5151120"/>
            <a:ext cx="75565" cy="75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9ec2b45a71ebe580a6a14512d614b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4199890"/>
            <a:ext cx="4862830" cy="197739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5300345" y="4061460"/>
            <a:ext cx="738505" cy="116522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143750" y="5012055"/>
            <a:ext cx="738505" cy="116522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11" idx="0"/>
          </p:cNvCxnSpPr>
          <p:nvPr/>
        </p:nvCxnSpPr>
        <p:spPr>
          <a:xfrm flipV="1">
            <a:off x="5669915" y="3672205"/>
            <a:ext cx="394335" cy="389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2" idx="0"/>
          </p:cNvCxnSpPr>
          <p:nvPr/>
        </p:nvCxnSpPr>
        <p:spPr>
          <a:xfrm flipH="1" flipV="1">
            <a:off x="6114415" y="3146425"/>
            <a:ext cx="1398905" cy="1865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ef81bb3835a899af6b30f84ac6d3c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" y="332740"/>
            <a:ext cx="7372350" cy="63912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14385" y="1491615"/>
            <a:ext cx="36118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t>HOG_min: 0</a:t>
            </a:r>
          </a:p>
          <a:p>
            <a:pPr algn="l"/>
            <a:r>
              <a:t>HOG_max: 0.9998400255959047</a:t>
            </a: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reduced_HOG_max: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2.8502358803784946</a:t>
            </a:r>
            <a:endParaRPr lang="zh-CN" altLang="en-US"/>
          </a:p>
          <a:p>
            <a:pPr algn="l"/>
            <a:r>
              <a:rPr lang="zh-CN" altLang="en-US"/>
              <a:t>reduced_HOG_min: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-2.3601097389065706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198f9c333ef5aa9ded797cd94cb4bf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20" y="375285"/>
            <a:ext cx="7400925" cy="65246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14385" y="1491615"/>
            <a:ext cx="3941445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t>Gabor_min: 7.103251115511368e-07</a:t>
            </a:r>
          </a:p>
          <a:p>
            <a:pPr algn="l"/>
            <a:r>
              <a:t>Gabor_max: 0.10990646536909057</a:t>
            </a: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reduced_Gabor_max: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10.98563405397936</a:t>
            </a:r>
            <a:endParaRPr lang="zh-CN" altLang="en-US"/>
          </a:p>
          <a:p>
            <a:pPr algn="l"/>
            <a:r>
              <a:rPr lang="zh-CN" altLang="en-US"/>
              <a:t>reduced_Gabor_min: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-8.4081165456986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0875" y="351790"/>
            <a:ext cx="2495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5apps_25</a:t>
            </a:r>
            <a:endParaRPr lang="en-US" altLang="zh-CN" sz="2800"/>
          </a:p>
        </p:txBody>
      </p:sp>
      <p:sp>
        <p:nvSpPr>
          <p:cNvPr id="8" name="文本框 7"/>
          <p:cNvSpPr txBox="1"/>
          <p:nvPr/>
        </p:nvSpPr>
        <p:spPr>
          <a:xfrm>
            <a:off x="801370" y="1216025"/>
            <a:ext cx="3535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com.advocare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875" y="1717040"/>
            <a:ext cx="5544820" cy="17824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01370" y="3709670"/>
            <a:ext cx="123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com.gaadi</a:t>
            </a:r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5" y="4001135"/>
            <a:ext cx="5553710" cy="17500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15430" y="351790"/>
            <a:ext cx="1135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com.m.qr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430" y="640080"/>
            <a:ext cx="5403215" cy="17576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615430" y="2272030"/>
            <a:ext cx="189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com.roadtrippers</a:t>
            </a:r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375" y="2640330"/>
            <a:ext cx="5335270" cy="162941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683375" y="4269740"/>
            <a:ext cx="2710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net.slickdeals.blackfriday</a:t>
            </a:r>
            <a:endParaRPr lang="en-US" altLang="zh-CN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375" y="4638040"/>
            <a:ext cx="5335905" cy="17297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H_mode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678180"/>
            <a:ext cx="5838825" cy="3500755"/>
          </a:xfrm>
          <a:prstGeom prst="rect">
            <a:avLst/>
          </a:prstGeom>
        </p:spPr>
      </p:pic>
      <p:pic>
        <p:nvPicPr>
          <p:cNvPr id="5" name="图片 4" descr="1c0f37fb607701c9d766d28399637b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0" y="101600"/>
            <a:ext cx="5728970" cy="66554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3410" y="339725"/>
            <a:ext cx="138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Hierarchical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H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28600"/>
            <a:ext cx="7315200" cy="64008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K_mode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" y="708025"/>
            <a:ext cx="5716270" cy="3609340"/>
          </a:xfrm>
          <a:prstGeom prst="rect">
            <a:avLst/>
          </a:prstGeom>
        </p:spPr>
      </p:pic>
      <p:pic>
        <p:nvPicPr>
          <p:cNvPr id="5" name="图片 4" descr="681623830c924d5880124c3e3fad74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75" y="52070"/>
            <a:ext cx="5499100" cy="67532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3410" y="3397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K-means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K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340360"/>
            <a:ext cx="7315200" cy="64008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0875" y="351790"/>
            <a:ext cx="2495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5apps_45</a:t>
            </a:r>
            <a:endParaRPr lang="en-US" altLang="zh-CN" sz="2800"/>
          </a:p>
        </p:txBody>
      </p:sp>
      <p:sp>
        <p:nvSpPr>
          <p:cNvPr id="8" name="文本框 7"/>
          <p:cNvSpPr txBox="1"/>
          <p:nvPr/>
        </p:nvSpPr>
        <p:spPr>
          <a:xfrm>
            <a:off x="801370" y="1216025"/>
            <a:ext cx="3535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com.ehi.enterprise.android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01370" y="3709670"/>
            <a:ext cx="319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com.sqr5.android.audioplayer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6615430" y="351790"/>
            <a:ext cx="203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com.starwood.spg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6615430" y="2272030"/>
            <a:ext cx="3810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org.geometerplus.zlibrary.ui.android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6683375" y="4269740"/>
            <a:ext cx="2545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org.iii.romulus.meridian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875" y="1584325"/>
            <a:ext cx="5977255" cy="17868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5" y="4131310"/>
            <a:ext cx="6032500" cy="18345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75" y="727075"/>
            <a:ext cx="5130800" cy="15449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375" y="2696210"/>
            <a:ext cx="5168900" cy="15741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375" y="4638040"/>
            <a:ext cx="5257165" cy="15582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3410" y="339725"/>
            <a:ext cx="138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Hierarchical</a:t>
            </a:r>
            <a:endParaRPr lang="en-US" altLang="zh-CN"/>
          </a:p>
        </p:txBody>
      </p:sp>
      <p:pic>
        <p:nvPicPr>
          <p:cNvPr id="5" name="图片 4" descr="b9fc5dcf169a37f81c8fa4db794a60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" y="1242060"/>
            <a:ext cx="5772150" cy="3177540"/>
          </a:xfrm>
          <a:prstGeom prst="rect">
            <a:avLst/>
          </a:prstGeom>
        </p:spPr>
      </p:pic>
      <p:pic>
        <p:nvPicPr>
          <p:cNvPr id="8" name="图片 7" descr="5ba52fdd881fd25ae8e7ecd92224b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60" y="165100"/>
            <a:ext cx="5505450" cy="63328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H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320" y="502285"/>
            <a:ext cx="8311515" cy="58527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L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228600"/>
            <a:ext cx="7315200" cy="6400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635" y="1374140"/>
            <a:ext cx="34848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rPr lang="zh-CN" altLang="en-US"/>
              <a:t>L2_max: 252.71872</a:t>
            </a:r>
            <a:endParaRPr lang="zh-CN" altLang="en-US"/>
          </a:p>
          <a:p>
            <a:pPr algn="l"/>
            <a:r>
              <a:rPr lang="zh-CN" altLang="en-US"/>
              <a:t>L2_min: -486.11053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reduced_data_max: 0.6068324</a:t>
            </a:r>
            <a:endParaRPr lang="zh-CN" altLang="en-US"/>
          </a:p>
          <a:p>
            <a:pPr algn="l"/>
            <a:r>
              <a:rPr lang="zh-CN" altLang="en-US"/>
              <a:t>reduced_data_min: -0.17657495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3410" y="3397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K-means</a:t>
            </a:r>
            <a:endParaRPr lang="en-US" altLang="zh-CN"/>
          </a:p>
        </p:txBody>
      </p:sp>
      <p:pic>
        <p:nvPicPr>
          <p:cNvPr id="4" name="图片 3" descr="a876549ec599973d392a5dd4465c78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" y="803910"/>
            <a:ext cx="5448300" cy="3611245"/>
          </a:xfrm>
          <a:prstGeom prst="rect">
            <a:avLst/>
          </a:prstGeom>
        </p:spPr>
      </p:pic>
      <p:pic>
        <p:nvPicPr>
          <p:cNvPr id="7" name="图片 6" descr="3c4f445002e851974401e459f46db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710" y="339725"/>
            <a:ext cx="5519420" cy="63855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K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555" y="324485"/>
            <a:ext cx="8817610" cy="62090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2585" y="389890"/>
            <a:ext cx="3827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Comparison of </a:t>
            </a:r>
            <a:r>
              <a:rPr lang="en-US" altLang="zh-CN">
                <a:sym typeface="+mn-ea"/>
              </a:rPr>
              <a:t>Z-score</a:t>
            </a:r>
            <a:r>
              <a:rPr lang="en-US" altLang="zh-CN"/>
              <a:t> and</a:t>
            </a:r>
            <a:r>
              <a:rPr lang="en-US" altLang="zh-CN">
                <a:sym typeface="+mn-ea"/>
              </a:rPr>
              <a:t>Min-Max</a:t>
            </a:r>
            <a:endParaRPr lang="zh-CN" altLang="en-US"/>
          </a:p>
        </p:txBody>
      </p:sp>
      <p:pic>
        <p:nvPicPr>
          <p:cNvPr id="5" name="图片 4" descr="7a954da10807c8a140ff31822d6112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585" y="1444625"/>
            <a:ext cx="4897755" cy="39687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0850" y="1076325"/>
            <a:ext cx="2477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Z-score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39180" y="1076325"/>
            <a:ext cx="2477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Min-Max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1f6de4718ec26091d6f9f2efc9b66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180" y="1444625"/>
            <a:ext cx="5438775" cy="39681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725" y="412750"/>
            <a:ext cx="18097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design-style</a:t>
            </a:r>
            <a:endParaRPr lang="en-US" altLang="zh-CN" sz="24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110" y="873125"/>
            <a:ext cx="4424680" cy="57772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460" y="469900"/>
            <a:ext cx="2832100" cy="61804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390" y="286385"/>
            <a:ext cx="5638800" cy="34194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340" y="176530"/>
            <a:ext cx="4924425" cy="2981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" y="3590290"/>
            <a:ext cx="5514975" cy="29813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065" y="3157855"/>
            <a:ext cx="5514975" cy="36099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420" y="29845"/>
            <a:ext cx="5391150" cy="3457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5" y="3487420"/>
            <a:ext cx="5114925" cy="3162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470" y="273050"/>
            <a:ext cx="5019675" cy="4714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570" y="5440680"/>
            <a:ext cx="5362575" cy="7143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735" y="669290"/>
            <a:ext cx="2609850" cy="48291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020" y="669290"/>
            <a:ext cx="2752725" cy="4276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665" y="727710"/>
            <a:ext cx="4837430" cy="5337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380" y="503555"/>
            <a:ext cx="5136515" cy="55613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940" y="242570"/>
            <a:ext cx="5850890" cy="63728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25" y="369570"/>
            <a:ext cx="5206365" cy="61188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414385" y="1491615"/>
            <a:ext cx="33959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rPr lang="zh-CN" altLang="en-US"/>
              <a:t>SIFT_min: 0</a:t>
            </a:r>
            <a:endParaRPr lang="zh-CN" altLang="en-US"/>
          </a:p>
          <a:p>
            <a:pPr algn="l"/>
            <a:r>
              <a:rPr lang="zh-CN" altLang="en-US"/>
              <a:t>SIFT_max: 27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reduced_data_max: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2.3295574129392063</a:t>
            </a:r>
            <a:endParaRPr lang="zh-CN" altLang="en-US"/>
          </a:p>
          <a:p>
            <a:pPr algn="l"/>
            <a:r>
              <a:rPr lang="zh-CN" altLang="en-US"/>
              <a:t>reduced_data_min:</a:t>
            </a:r>
            <a:endParaRPr lang="zh-CN" altLang="en-US"/>
          </a:p>
          <a:p>
            <a:pPr algn="l"/>
            <a:r>
              <a:rPr lang="zh-CN" altLang="en-US"/>
              <a:t> </a:t>
            </a:r>
            <a:r>
              <a:rPr lang="en-US" altLang="zh-CN"/>
              <a:t>	</a:t>
            </a:r>
            <a:r>
              <a:rPr lang="zh-CN" altLang="en-US"/>
              <a:t>-0.4223710619498475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" y="73025"/>
            <a:ext cx="7622540" cy="67119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309e55472345779c6bb078ebeea7d6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185420"/>
            <a:ext cx="7391400" cy="64865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14385" y="1491615"/>
            <a:ext cx="36118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rPr lang="zh-CN" altLang="en-US"/>
              <a:t>HOG_min: 0</a:t>
            </a:r>
            <a:endParaRPr lang="zh-CN" altLang="en-US"/>
          </a:p>
          <a:p>
            <a:pPr algn="l"/>
            <a:r>
              <a:rPr lang="zh-CN" altLang="en-US"/>
              <a:t>HOG_max: 0.9999230828369604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reduced_data_max: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3.5296208184868947</a:t>
            </a:r>
            <a:endParaRPr lang="zh-CN" altLang="en-US"/>
          </a:p>
          <a:p>
            <a:pPr algn="l"/>
            <a:r>
              <a:rPr lang="zh-CN" altLang="en-US"/>
              <a:t>reduced_data_min: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-2.0451161495744374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888a823840a737bef76057ee5505c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190500"/>
            <a:ext cx="7391400" cy="6477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14385" y="1491615"/>
            <a:ext cx="41833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rPr lang="zh-CN" altLang="en-US"/>
              <a:t>Gabor_min: 0.13743937967672473</a:t>
            </a:r>
            <a:endParaRPr lang="zh-CN" altLang="en-US"/>
          </a:p>
          <a:p>
            <a:pPr algn="l"/>
            <a:r>
              <a:rPr lang="zh-CN" altLang="en-US"/>
              <a:t>Gabor_max: 1.8984398305421262e-06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reduced_data_max: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25.161664478461333</a:t>
            </a:r>
            <a:endParaRPr lang="zh-CN" altLang="en-US"/>
          </a:p>
          <a:p>
            <a:pPr algn="l"/>
            <a:r>
              <a:rPr lang="zh-CN" altLang="en-US"/>
              <a:t>reduced_data_min:</a:t>
            </a:r>
            <a:endParaRPr lang="zh-CN" altLang="en-US"/>
          </a:p>
          <a:p>
            <a:pPr algn="l"/>
            <a:r>
              <a:rPr lang="zh-CN" altLang="en-US"/>
              <a:t> </a:t>
            </a:r>
            <a:r>
              <a:rPr lang="en-US" altLang="zh-CN"/>
              <a:t>	</a:t>
            </a:r>
            <a:r>
              <a:rPr lang="zh-CN" altLang="en-US"/>
              <a:t>-7.209058275759379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282d86276571776326ea20233a7f4a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240" y="304800"/>
            <a:ext cx="8020050" cy="6248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0545" y="124460"/>
            <a:ext cx="357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2.</a:t>
            </a:r>
            <a:r>
              <a:rPr lang="zh-CN" altLang="en-US"/>
              <a:t>air.com.thetourtracker.atoc2012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 descr="L2_Dropou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228600"/>
            <a:ext cx="7315200" cy="6400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14385" y="1491615"/>
            <a:ext cx="3340735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rPr lang="zh-CN" altLang="en-US"/>
              <a:t>L2&amp;Dropout_max: 1082.0306</a:t>
            </a:r>
            <a:endParaRPr lang="zh-CN" altLang="en-US"/>
          </a:p>
          <a:p>
            <a:pPr algn="l"/>
            <a:r>
              <a:rPr lang="zh-CN" altLang="en-US"/>
              <a:t>L2&amp;Dropout_min: -1291.6239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reduced_data_max: 1.682803</a:t>
            </a:r>
            <a:endParaRPr lang="zh-CN" altLang="en-US"/>
          </a:p>
          <a:p>
            <a:pPr algn="l"/>
            <a:r>
              <a:rPr lang="zh-CN" altLang="en-US"/>
              <a:t>reduced_data_min: -1.6311325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14385" y="48895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Dbscan：eps: 0.5 min_samples: 4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01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04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07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1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1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19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2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2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28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31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34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37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4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4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49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5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5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59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6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69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7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7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78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88.xml><?xml version="1.0" encoding="utf-8"?>
<p:tagLst xmlns:p="http://schemas.openxmlformats.org/presentationml/2006/main">
  <p:tag name="KSO_WM_DOC_GUID" val="{9316fc7a-8fb3-403a-aafe-22881f06fb93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8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1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7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9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8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4604</Words>
  <Application>WPS 演示</Application>
  <PresentationFormat>宽屏</PresentationFormat>
  <Paragraphs>503</Paragraphs>
  <Slides>48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Arial Unicode MS</vt:lpstr>
      <vt:lpstr>Office 主题​​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姜小雪✨</cp:lastModifiedBy>
  <cp:revision>4</cp:revision>
  <dcterms:created xsi:type="dcterms:W3CDTF">2019-04-01T02:22:51Z</dcterms:created>
  <dcterms:modified xsi:type="dcterms:W3CDTF">2019-04-01T09:19:27Z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2052-11.1.0.8525</vt:lpwstr>
  </property>
</Properties>
</file>